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64" r:id="rId3"/>
    <p:sldId id="276" r:id="rId4"/>
    <p:sldId id="277" r:id="rId5"/>
    <p:sldId id="278" r:id="rId6"/>
    <p:sldId id="279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706" autoAdjust="0"/>
  </p:normalViewPr>
  <p:slideViewPr>
    <p:cSldViewPr>
      <p:cViewPr varScale="1">
        <p:scale>
          <a:sx n="111" d="100"/>
          <a:sy n="111" d="100"/>
        </p:scale>
        <p:origin x="498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5FFBF-2C64-42CD-9E2F-09E2049D891B}" type="datetimeFigureOut">
              <a:rPr lang="en-US"/>
              <a:t>12/14/2020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F2C6B-0C1B-4F88-BCBA-898BA50DE78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3DF44-BBF1-44C7-A0B1-7B7B2F7B3880}" type="datetimeFigureOut">
              <a:rPr lang="en-US"/>
              <a:t>12/14/2020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E53BB-F993-49A1-9E37-CA3E5BE0709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9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88825" cy="4449836"/>
          </a:xfrm>
          <a:custGeom>
            <a:avLst/>
            <a:gdLst>
              <a:gd name="connsiteX0" fmla="*/ 0 w 12188825"/>
              <a:gd name="connsiteY0" fmla="*/ 0 h 5545334"/>
              <a:gd name="connsiteX1" fmla="*/ 12188825 w 12188825"/>
              <a:gd name="connsiteY1" fmla="*/ 0 h 5545334"/>
              <a:gd name="connsiteX2" fmla="*/ 12188825 w 12188825"/>
              <a:gd name="connsiteY2" fmla="*/ 4181566 h 5545334"/>
              <a:gd name="connsiteX3" fmla="*/ 6105607 w 12188825"/>
              <a:gd name="connsiteY3" fmla="*/ 4449836 h 5545334"/>
              <a:gd name="connsiteX4" fmla="*/ 1 w 12188825"/>
              <a:gd name="connsiteY4" fmla="*/ 4179342 h 5545334"/>
              <a:gd name="connsiteX5" fmla="*/ 1 w 12188825"/>
              <a:gd name="connsiteY5" fmla="*/ 5545334 h 5545334"/>
              <a:gd name="connsiteX6" fmla="*/ 0 w 12188825"/>
              <a:gd name="connsiteY6" fmla="*/ 0 h 5545334"/>
              <a:gd name="connsiteX0" fmla="*/ 0 w 12188825"/>
              <a:gd name="connsiteY0" fmla="*/ 0 h 4449836"/>
              <a:gd name="connsiteX1" fmla="*/ 12188825 w 12188825"/>
              <a:gd name="connsiteY1" fmla="*/ 0 h 4449836"/>
              <a:gd name="connsiteX2" fmla="*/ 12188825 w 12188825"/>
              <a:gd name="connsiteY2" fmla="*/ 4181566 h 4449836"/>
              <a:gd name="connsiteX3" fmla="*/ 6105607 w 12188825"/>
              <a:gd name="connsiteY3" fmla="*/ 4449836 h 4449836"/>
              <a:gd name="connsiteX4" fmla="*/ 1 w 12188825"/>
              <a:gd name="connsiteY4" fmla="*/ 4179342 h 4449836"/>
              <a:gd name="connsiteX5" fmla="*/ 0 w 12188825"/>
              <a:gd name="connsiteY5" fmla="*/ 0 h 444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Rectangle 12"/>
          <p:cNvSpPr/>
          <p:nvPr/>
        </p:nvSpPr>
        <p:spPr>
          <a:xfrm flipV="1">
            <a:off x="1" y="4179342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16"/>
          <p:cNvSpPr/>
          <p:nvPr/>
        </p:nvSpPr>
        <p:spPr>
          <a:xfrm flipV="1">
            <a:off x="0" y="4232668"/>
            <a:ext cx="12188825" cy="2625332"/>
          </a:xfrm>
          <a:custGeom>
            <a:avLst/>
            <a:gdLst/>
            <a:ahLst/>
            <a:cxnLst/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499616" y="4800600"/>
            <a:ext cx="7333488" cy="13716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279082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10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/>
          <p:nvPr userDrawn="1"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3027 w 7469039"/>
              <a:gd name="connsiteY4" fmla="*/ 6096000 h 6366494"/>
              <a:gd name="connsiteX5" fmla="*/ 0 w 7469039"/>
              <a:gd name="connsiteY5" fmla="*/ 0 h 6366494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645 w 7469039"/>
              <a:gd name="connsiteY4" fmla="*/ 6096000 h 6366494"/>
              <a:gd name="connsiteX5" fmla="*/ 0 w 7469039"/>
              <a:gd name="connsiteY5" fmla="*/ 0 h 636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042A8-43C1-4815-A5CF-022104463224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82E9EE-A870-438B-947A-FF671DFAF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9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en-US"/>
              <a:t>12/14/2020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59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042A8-43C1-4815-A5CF-022104463224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82E9EE-A870-438B-947A-FF671DFAF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6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en-US"/>
              <a:t>12/14/2020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562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H="1">
            <a:off x="0" y="0"/>
            <a:ext cx="12188825" cy="3245754"/>
          </a:xfrm>
          <a:custGeom>
            <a:avLst/>
            <a:gdLst/>
            <a:ahLst/>
            <a:cxnLst/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Rectangle 12"/>
          <p:cNvSpPr/>
          <p:nvPr/>
        </p:nvSpPr>
        <p:spPr>
          <a:xfrm flipH="1" flipV="1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16"/>
          <p:cNvSpPr/>
          <p:nvPr/>
        </p:nvSpPr>
        <p:spPr>
          <a:xfrm flipH="1" flipV="1">
            <a:off x="0" y="3028586"/>
            <a:ext cx="12188825" cy="3829414"/>
          </a:xfrm>
          <a:custGeom>
            <a:avLst/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2270882 h 3829414"/>
              <a:gd name="connsiteX14" fmla="*/ 12188819 w 12188825"/>
              <a:gd name="connsiteY14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19 w 12188825"/>
              <a:gd name="connsiteY12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19 w 12188825"/>
              <a:gd name="connsiteY11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19 w 12188825"/>
              <a:gd name="connsiteY10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0 h 3829414"/>
              <a:gd name="connsiteX8" fmla="*/ 12188825 w 12188825"/>
              <a:gd name="connsiteY8" fmla="*/ 0 h 3829414"/>
              <a:gd name="connsiteX9" fmla="*/ 12188819 w 12188825"/>
              <a:gd name="connsiteY9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0 h 3829414"/>
              <a:gd name="connsiteX7" fmla="*/ 12188825 w 12188825"/>
              <a:gd name="connsiteY7" fmla="*/ 0 h 3829414"/>
              <a:gd name="connsiteX8" fmla="*/ 12188819 w 12188825"/>
              <a:gd name="connsiteY8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0 h 3829414"/>
              <a:gd name="connsiteX6" fmla="*/ 12188825 w 12188825"/>
              <a:gd name="connsiteY6" fmla="*/ 0 h 3829414"/>
              <a:gd name="connsiteX7" fmla="*/ 12188819 w 12188825"/>
              <a:gd name="connsiteY7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0 h 3829414"/>
              <a:gd name="connsiteX5" fmla="*/ 12188825 w 12188825"/>
              <a:gd name="connsiteY5" fmla="*/ 0 h 3829414"/>
              <a:gd name="connsiteX6" fmla="*/ 12188819 w 12188825"/>
              <a:gd name="connsiteY6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1 w 12188825"/>
              <a:gd name="connsiteY3" fmla="*/ 0 h 3829414"/>
              <a:gd name="connsiteX4" fmla="*/ 12188825 w 12188825"/>
              <a:gd name="connsiteY4" fmla="*/ 0 h 3829414"/>
              <a:gd name="connsiteX5" fmla="*/ 12188819 w 12188825"/>
              <a:gd name="connsiteY5" fmla="*/ 3829414 h 38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7" name="Picture Placeholder 16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" fmla="*/ 0 w 12188825"/>
              <a:gd name="connsiteY0" fmla="*/ 0 h 3141318"/>
              <a:gd name="connsiteX1" fmla="*/ 12188825 w 12188825"/>
              <a:gd name="connsiteY1" fmla="*/ 0 h 3141318"/>
              <a:gd name="connsiteX2" fmla="*/ 12188824 w 12188825"/>
              <a:gd name="connsiteY2" fmla="*/ 2819066 h 3141318"/>
              <a:gd name="connsiteX3" fmla="*/ 6324758 w 12188825"/>
              <a:gd name="connsiteY3" fmla="*/ 3141318 h 3141318"/>
              <a:gd name="connsiteX4" fmla="*/ 0 w 12188825"/>
              <a:gd name="connsiteY4" fmla="*/ 2907554 h 3141318"/>
              <a:gd name="connsiteX5" fmla="*/ 0 w 12188825"/>
              <a:gd name="connsiteY5" fmla="*/ 0 h 314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01775" y="5562600"/>
            <a:ext cx="7335837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617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/>
          <p:nvPr userDrawn="1"/>
        </p:nvSpPr>
        <p:spPr>
          <a:xfrm flipH="1">
            <a:off x="2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5" name="Rectangle 12"/>
          <p:cNvSpPr/>
          <p:nvPr userDrawn="1"/>
        </p:nvSpPr>
        <p:spPr>
          <a:xfrm flipH="1">
            <a:off x="2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en-US"/>
              <a:t>12/14/2020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037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en-US"/>
              <a:t>12/14/2020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418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en-US"/>
              <a:t>12/14/2020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1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en-US"/>
              <a:t>12/14/2020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338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042A8-43C1-4815-A5CF-022104463224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82E9EE-A870-438B-947A-FF671DFAF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1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F042A8-43C1-4815-A5CF-022104463224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82E9EE-A870-438B-947A-FF671DFAF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5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2188825" cy="1870938"/>
          </a:xfrm>
          <a:custGeom>
            <a:avLst/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1 w 12188825"/>
              <a:gd name="connsiteY7" fmla="*/ 335280 h 1870938"/>
              <a:gd name="connsiteX8" fmla="*/ 0 w 12188825"/>
              <a:gd name="connsiteY8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0 w 12188825"/>
              <a:gd name="connsiteY7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335280 h 1870938"/>
              <a:gd name="connsiteX3" fmla="*/ 12188825 w 12188825"/>
              <a:gd name="connsiteY3" fmla="*/ 1868714 h 1870938"/>
              <a:gd name="connsiteX4" fmla="*/ 6105607 w 12188825"/>
              <a:gd name="connsiteY4" fmla="*/ 1600444 h 1870938"/>
              <a:gd name="connsiteX5" fmla="*/ 1 w 12188825"/>
              <a:gd name="connsiteY5" fmla="*/ 1870938 h 1870938"/>
              <a:gd name="connsiteX6" fmla="*/ 0 w 12188825"/>
              <a:gd name="connsiteY6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1868714 h 1870938"/>
              <a:gd name="connsiteX3" fmla="*/ 6105607 w 12188825"/>
              <a:gd name="connsiteY3" fmla="*/ 1600444 h 1870938"/>
              <a:gd name="connsiteX4" fmla="*/ 1 w 12188825"/>
              <a:gd name="connsiteY4" fmla="*/ 1870938 h 1870938"/>
              <a:gd name="connsiteX5" fmla="*/ 0 w 12188825"/>
              <a:gd name="connsiteY5" fmla="*/ 0 h 187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3" name="Rectangle 12"/>
          <p:cNvSpPr/>
          <p:nvPr/>
        </p:nvSpPr>
        <p:spPr>
          <a:xfrm>
            <a:off x="1" y="0"/>
            <a:ext cx="12188824" cy="1812642"/>
          </a:xfrm>
          <a:custGeom>
            <a:avLst/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1 w 12188824"/>
              <a:gd name="connsiteY5" fmla="*/ 187545 h 1812642"/>
              <a:gd name="connsiteX6" fmla="*/ 0 w 12188824"/>
              <a:gd name="connsiteY6" fmla="*/ 0 h 1812642"/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0 w 12188824"/>
              <a:gd name="connsiteY5" fmla="*/ 0 h 181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Rectangle 7"/>
          <p:cNvSpPr/>
          <p:nvPr/>
        </p:nvSpPr>
        <p:spPr bwMode="hidden"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4F042A8-43C1-4815-A5CF-022104463224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5382E9EE-A870-438B-947A-FF671DFAF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2362200"/>
          </a:xfrm>
        </p:spPr>
        <p:txBody>
          <a:bodyPr/>
          <a:lstStyle/>
          <a:p>
            <a:pPr algn="ctr"/>
            <a:r>
              <a:rPr lang="en-US" sz="10000" dirty="0" smtClean="0">
                <a:latin typeface="Rockwell" panose="02060603020205020403" pitchFamily="18" charset="0"/>
              </a:rPr>
              <a:t>Music Theory 1</a:t>
            </a:r>
            <a:endParaRPr lang="en-US" sz="10000" dirty="0">
              <a:latin typeface="Rockwell" panose="02060603020205020403" pitchFamily="18" charset="0"/>
            </a:endParaRPr>
          </a:p>
        </p:txBody>
      </p:sp>
      <p:pic>
        <p:nvPicPr>
          <p:cNvPr id="10" name="Picture Placeholder 9" descr="Piano keys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4942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443841"/>
            <a:ext cx="6092825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4000" dirty="0" smtClean="0">
              <a:latin typeface="Rockwell" panose="02060603020205020403" pitchFamily="18" charset="0"/>
            </a:endParaRPr>
          </a:p>
          <a:p>
            <a:pPr algn="ctr"/>
            <a:r>
              <a:rPr lang="en-US" sz="4000" dirty="0" smtClean="0">
                <a:latin typeface="Rockwell" panose="02060603020205020403" pitchFamily="18" charset="0"/>
              </a:rPr>
              <a:t>This </a:t>
            </a:r>
            <a:r>
              <a:rPr lang="en-US" sz="4000" dirty="0">
                <a:latin typeface="Rockwell" panose="02060603020205020403" pitchFamily="18" charset="0"/>
              </a:rPr>
              <a:t>full-year course covers, but is not limited to, the following </a:t>
            </a:r>
            <a:r>
              <a:rPr lang="en-US" sz="4000" dirty="0" smtClean="0">
                <a:latin typeface="Rockwell" panose="02060603020205020403" pitchFamily="18" charset="0"/>
              </a:rPr>
              <a:t>topics: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8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8012" y="1443841"/>
            <a:ext cx="10972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Rockwell" panose="02060603020205020403" pitchFamily="18" charset="0"/>
              </a:rPr>
              <a:t>notes, rhythms, clefs, time signatures, accidentals, whole &amp; half-steps, intervals, scales, triads, seventh chords, inversions, counterpoint, </a:t>
            </a:r>
            <a:r>
              <a:rPr lang="en-US" sz="4000" dirty="0" smtClean="0">
                <a:latin typeface="Rockwell" panose="02060603020205020403" pitchFamily="18" charset="0"/>
              </a:rPr>
              <a:t>voice leading</a:t>
            </a:r>
            <a:r>
              <a:rPr lang="en-US" sz="4000" dirty="0">
                <a:latin typeface="Rockwell" panose="02060603020205020403" pitchFamily="18" charset="0"/>
              </a:rPr>
              <a:t>, chord progressions, cadences, non-harmonic tones, figured </a:t>
            </a:r>
            <a:r>
              <a:rPr lang="en-US" sz="4000" dirty="0" smtClean="0">
                <a:latin typeface="Rockwell" panose="02060603020205020403" pitchFamily="18" charset="0"/>
              </a:rPr>
              <a:t>bass and </a:t>
            </a:r>
            <a:r>
              <a:rPr lang="en-US" sz="4000" dirty="0">
                <a:latin typeface="Rockwell" panose="02060603020205020403" pitchFamily="18" charset="0"/>
              </a:rPr>
              <a:t>secondary dominants,</a:t>
            </a:r>
          </a:p>
        </p:txBody>
      </p:sp>
    </p:spTree>
    <p:extLst>
      <p:ext uri="{BB962C8B-B14F-4D97-AF65-F5344CB8AC3E}">
        <p14:creationId xmlns:p14="http://schemas.microsoft.com/office/powerpoint/2010/main" val="324805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2812" y="1443841"/>
            <a:ext cx="1043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pPr algn="ctr"/>
            <a:r>
              <a:rPr lang="en-US" sz="4000" dirty="0" smtClean="0">
                <a:latin typeface="Rockwell" panose="02060603020205020403" pitchFamily="18" charset="0"/>
              </a:rPr>
              <a:t>as well as, sight singing</a:t>
            </a:r>
            <a:r>
              <a:rPr lang="en-US" sz="4000" dirty="0">
                <a:latin typeface="Rockwell" panose="02060603020205020403" pitchFamily="18" charset="0"/>
              </a:rPr>
              <a:t>, aural identification of intervals &amp; chords and melodic, harmonic &amp; rhythmic dictation</a:t>
            </a:r>
            <a:r>
              <a:rPr lang="en-US" sz="4000" dirty="0" smtClean="0">
                <a:latin typeface="Rockwell" panose="02060603020205020403" pitchFamily="18" charset="0"/>
              </a:rPr>
              <a:t>.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90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2812" y="1443841"/>
            <a:ext cx="1043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pPr algn="ctr"/>
            <a:r>
              <a:rPr lang="en-US" sz="4000" dirty="0" smtClean="0">
                <a:latin typeface="Rockwell" panose="02060603020205020403" pitchFamily="18" charset="0"/>
              </a:rPr>
              <a:t>Music Theory 1 </a:t>
            </a:r>
            <a:r>
              <a:rPr lang="en-US" sz="4000" dirty="0">
                <a:latin typeface="Rockwell" panose="02060603020205020403" pitchFamily="18" charset="0"/>
              </a:rPr>
              <a:t>is </a:t>
            </a:r>
            <a:r>
              <a:rPr lang="en-US" sz="4000" dirty="0" smtClean="0">
                <a:latin typeface="Rockwell" panose="02060603020205020403" pitchFamily="18" charset="0"/>
              </a:rPr>
              <a:t>the </a:t>
            </a:r>
            <a:r>
              <a:rPr lang="en-US" sz="4000" dirty="0">
                <a:latin typeface="Rockwell" panose="02060603020205020403" pitchFamily="18" charset="0"/>
              </a:rPr>
              <a:t>first in a two-course sequence, the second being Advanced Placement Music Theory.</a:t>
            </a:r>
          </a:p>
        </p:txBody>
      </p:sp>
    </p:spTree>
    <p:extLst>
      <p:ext uri="{BB962C8B-B14F-4D97-AF65-F5344CB8AC3E}">
        <p14:creationId xmlns:p14="http://schemas.microsoft.com/office/powerpoint/2010/main" val="288598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2812" y="1443841"/>
            <a:ext cx="10439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Rockwell" panose="02060603020205020403" pitchFamily="18" charset="0"/>
              </a:rPr>
              <a:t>Music Theory 1 </a:t>
            </a:r>
            <a:r>
              <a:rPr lang="en-US" sz="4000" dirty="0">
                <a:latin typeface="Rockwell" panose="02060603020205020403" pitchFamily="18" charset="0"/>
              </a:rPr>
              <a:t>is offered </a:t>
            </a:r>
            <a:r>
              <a:rPr lang="en-US" sz="4000" dirty="0" smtClean="0">
                <a:latin typeface="Rockwell" panose="02060603020205020403" pitchFamily="18" charset="0"/>
              </a:rPr>
              <a:t>every other year, alternating with AP Music Theory, and will be available </a:t>
            </a:r>
            <a:r>
              <a:rPr lang="en-US" sz="4000" dirty="0">
                <a:latin typeface="Rockwell" panose="02060603020205020403" pitchFamily="18" charset="0"/>
              </a:rPr>
              <a:t>in the 2021-2022 school year </a:t>
            </a:r>
            <a:r>
              <a:rPr lang="en-US" sz="4000" dirty="0" smtClean="0">
                <a:latin typeface="Rockwell" panose="02060603020205020403" pitchFamily="18" charset="0"/>
              </a:rPr>
              <a:t>for grades </a:t>
            </a:r>
            <a:r>
              <a:rPr lang="en-US" sz="4000" dirty="0">
                <a:latin typeface="Rockwell" panose="02060603020205020403" pitchFamily="18" charset="0"/>
              </a:rPr>
              <a:t>9, 10, 11 and </a:t>
            </a:r>
            <a:r>
              <a:rPr lang="en-US" sz="4000" dirty="0" smtClean="0">
                <a:latin typeface="Rockwell" panose="02060603020205020403" pitchFamily="18" charset="0"/>
              </a:rPr>
              <a:t>12. </a:t>
            </a:r>
          </a:p>
          <a:p>
            <a:pPr algn="ctr"/>
            <a:r>
              <a:rPr lang="en-US" sz="4000" dirty="0" smtClean="0">
                <a:latin typeface="Rockwell" panose="02060603020205020403" pitchFamily="18" charset="0"/>
              </a:rPr>
              <a:t>Participants will receive 1 credit. 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ves 16x9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sical curves presentation (widescreen).potx" id="{68710E6A-EAC6-48C2-B3F1-37ABA3E433C0}" vid="{1E11B4D8-8842-4901-9C7E-68BBF3CF07CC}"/>
    </a:ext>
  </a:extLst>
</a:theme>
</file>

<file path=ppt/theme/theme2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Musical curves presentation (widescreen)</Template>
  <TotalTime>34</TotalTime>
  <Words>143</Words>
  <Application>Microsoft Office PowerPoint</Application>
  <PresentationFormat>Custom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Euphemia</vt:lpstr>
      <vt:lpstr>Rockwell</vt:lpstr>
      <vt:lpstr>Curves 16x9</vt:lpstr>
      <vt:lpstr>Music Theory 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Roslyn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Theory 1</dc:title>
  <dc:creator>Michael Coffey</dc:creator>
  <cp:lastModifiedBy>Mary Kasparian</cp:lastModifiedBy>
  <cp:revision>6</cp:revision>
  <dcterms:created xsi:type="dcterms:W3CDTF">2020-12-04T13:04:05Z</dcterms:created>
  <dcterms:modified xsi:type="dcterms:W3CDTF">2020-12-14T13:03:57Z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